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1"/>
  </p:notesMasterIdLst>
  <p:sldIdLst>
    <p:sldId id="257" r:id="rId5"/>
    <p:sldId id="258" r:id="rId6"/>
    <p:sldId id="259" r:id="rId7"/>
    <p:sldId id="260" r:id="rId8"/>
    <p:sldId id="261" r:id="rId9"/>
    <p:sldId id="262" r:id="rId10"/>
    <p:sldId id="264" r:id="rId11"/>
    <p:sldId id="263" r:id="rId12"/>
    <p:sldId id="265" r:id="rId13"/>
    <p:sldId id="268" r:id="rId14"/>
    <p:sldId id="269" r:id="rId15"/>
    <p:sldId id="276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D4545F-5FE5-4A3E-A1C3-EEE10FD59E0A}">
          <p14:sldIdLst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8"/>
            <p14:sldId id="269"/>
            <p14:sldId id="276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Kennedy" initials="SK" lastIdx="2" clrIdx="0">
    <p:extLst>
      <p:ext uri="{19B8F6BF-5375-455C-9EA6-DF929625EA0E}">
        <p15:presenceInfo xmlns:p15="http://schemas.microsoft.com/office/powerpoint/2012/main" userId="6298066d06a950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6" autoAdjust="0"/>
    <p:restoredTop sz="64779" autoAdjust="0"/>
  </p:normalViewPr>
  <p:slideViewPr>
    <p:cSldViewPr snapToGrid="0">
      <p:cViewPr varScale="1">
        <p:scale>
          <a:sx n="84" d="100"/>
          <a:sy n="84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05T17:24:57.066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1" dt="2020-08-05T17:25:43.297" idx="2">
    <p:pos x="106" y="106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89046-84F9-4C77-84EC-0B3B857C04DD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9D191-662D-4C48-A41A-750A0A268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5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06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on tolerance, patience, function 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94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RF for feature imp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82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Normalization of parameters for comparison?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8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2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Segoe UI" panose="020B0502040204020203" pitchFamily="34" charset="0"/>
              </a:rPr>
              <a:t>Part of the NUMFOCUS project (</a:t>
            </a:r>
            <a:r>
              <a:rPr lang="en-US" sz="1800" dirty="0" err="1">
                <a:latin typeface="Segoe UI" panose="020B0502040204020203" pitchFamily="34" charset="0"/>
              </a:rPr>
              <a:t>scipy</a:t>
            </a:r>
            <a:r>
              <a:rPr lang="en-US" sz="1800" dirty="0">
                <a:latin typeface="Segoe UI" panose="020B0502040204020203" pitchFamily="34" charset="0"/>
              </a:rPr>
              <a:t>, </a:t>
            </a:r>
            <a:r>
              <a:rPr lang="en-US" sz="1800" dirty="0" err="1">
                <a:latin typeface="Segoe UI" panose="020B0502040204020203" pitchFamily="34" charset="0"/>
              </a:rPr>
              <a:t>numpy</a:t>
            </a:r>
            <a:r>
              <a:rPr lang="en-US" sz="1800" dirty="0">
                <a:latin typeface="Segoe UI" panose="020B0502040204020203" pitchFamily="34" charset="0"/>
              </a:rPr>
              <a:t>, </a:t>
            </a:r>
            <a:r>
              <a:rPr lang="en-US" sz="1800" dirty="0" err="1">
                <a:latin typeface="Segoe UI" panose="020B0502040204020203" pitchFamily="34" charset="0"/>
              </a:rPr>
              <a:t>sympy</a:t>
            </a:r>
            <a:r>
              <a:rPr lang="en-US" sz="1800" dirty="0">
                <a:latin typeface="Segoe UI" panose="020B0502040204020203" pitchFamily="34" charset="0"/>
              </a:rPr>
              <a:t>) – </a:t>
            </a:r>
            <a:r>
              <a:rPr lang="en-US" sz="1800" dirty="0" err="1">
                <a:latin typeface="Segoe UI" panose="020B0502040204020203" pitchFamily="34" charset="0"/>
              </a:rPr>
              <a:t>QuTiP</a:t>
            </a:r>
            <a:r>
              <a:rPr lang="en-US" sz="1800" dirty="0">
                <a:latin typeface="Segoe UI" panose="020B0502040204020203" pitchFamily="34" charset="0"/>
              </a:rPr>
              <a:t> is an open source library used throughout academia and enterprise and is designed specifically for the purpose of developing a quantum computer.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Segoe UI" panose="020B0502040204020203" pitchFamily="34" charset="0"/>
              </a:rPr>
              <a:t>Native latex support makes it ideal for scientific literature and it’s interface is immediately intuitive to anyone familiar with the matrix formulation of QM.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7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Think of a Bra as a row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Inner product – defines the inner product space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inner product provides the definition of distance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Also defines the concept of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67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Think of a </a:t>
            </a:r>
            <a:r>
              <a:rPr lang="en-US" dirty="0" err="1"/>
              <a:t>Ket</a:t>
            </a:r>
            <a:r>
              <a:rPr lang="en-US" dirty="0"/>
              <a:t> as a column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Inner product – defines the inner product space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inner product provides the definition of distance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Also defines the concept of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4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Produces scalar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4x4 matrix multiplication to a 4x1 vector results in another 4x1 vector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Dot product of a 1x4 and a 4x1 scalar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16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Hilbert spaces are often infinite due to the fact that they represent probability states.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8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1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Ball rolls down hill –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9D191-662D-4C48-A41A-750A0A2681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9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Convex_function" TargetMode="Externa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fastest-parrot/q_perceptron" TargetMode="Externa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github.com/CalculatedContent/WeightWatcher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0.png"/><Relationship Id="rId5" Type="http://schemas.openxmlformats.org/officeDocument/2006/relationships/hyperlink" Target="https://scikit-learn.org/stable/modules/generated/sklearn.datasets.load_breast_cancer.html" TargetMode="External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5.png"/><Relationship Id="rId5" Type="http://schemas.openxmlformats.org/officeDocument/2006/relationships/hyperlink" Target="https://github.com/fastest-parrot/q_perceptron" TargetMode="Externa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://qutip.org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omments" Target="../comments/commen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hyperlink" Target="https://github.com/qutip/qutip/blob/master/README.md" TargetMode="Externa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hyperlink" Target="https://en.wikipedia.org/wiki/Hilbert_space" TargetMode="External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A NEURAL NEWORK FROM SCRATCH USING </a:t>
            </a:r>
            <a:r>
              <a:rPr lang="en-US" dirty="0" err="1"/>
              <a:t>QuTIP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Sean Kennedy, SMU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pic>
        <p:nvPicPr>
          <p:cNvPr id="4098" name="Picture 2" descr="Peruna - SMU">
            <a:extLst>
              <a:ext uri="{FF2B5EF4-FFF2-40B4-BE49-F238E27FC236}">
                <a16:creationId xmlns:a16="http://schemas.microsoft.com/office/drawing/2014/main" id="{5C8CABDB-6DF5-46E9-8FCB-F32DB1166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1976544"/>
            <a:ext cx="91916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65D497-EF44-4732-9584-755DF5429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96"/>
    </mc:Choice>
    <mc:Fallback>
      <p:transition spd="slow" advTm="29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n Why Gradient Descent is Even Needed | by Daniel Burkhardt ...">
            <a:extLst>
              <a:ext uri="{FF2B5EF4-FFF2-40B4-BE49-F238E27FC236}">
                <a16:creationId xmlns:a16="http://schemas.microsoft.com/office/drawing/2014/main" id="{6609CDE6-B6C1-48F3-B10D-6FD87877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123" y="3528789"/>
            <a:ext cx="5956935" cy="295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044EB38-1167-48C4-8108-79317BF636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31" y="671289"/>
            <a:ext cx="4312920" cy="32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4B807-3FD1-4978-BAEE-E73B4A3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31620"/>
            <a:ext cx="3527464" cy="4812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Gradient descent is an optimization algorithm which seeks to determine the absolute minimum of a function. </a:t>
            </a:r>
          </a:p>
          <a:p>
            <a:r>
              <a:rPr lang="en-US" dirty="0"/>
              <a:t>In the case of a </a:t>
            </a:r>
            <a:r>
              <a:rPr lang="en-US" b="1" dirty="0"/>
              <a:t>purely </a:t>
            </a:r>
            <a:r>
              <a:rPr lang="en-US" b="1" dirty="0">
                <a:hlinkClick r:id="rId7"/>
              </a:rPr>
              <a:t>convex</a:t>
            </a:r>
            <a:r>
              <a:rPr lang="en-US" dirty="0"/>
              <a:t> function, this is easy, the min (or max) is always well defined.</a:t>
            </a:r>
          </a:p>
          <a:p>
            <a:r>
              <a:rPr lang="en-US" dirty="0"/>
              <a:t>But most functions are not convex and cannot be analytically differentiated.</a:t>
            </a:r>
          </a:p>
          <a:p>
            <a:r>
              <a:rPr lang="en-US" dirty="0"/>
              <a:t>An iterative process based on constant tweaking of parameter weights can be used to solve for a local (potentially global) minimum.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39928-6DFA-4731-AED4-A389F568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6093928" cy="639756"/>
          </a:xfrm>
        </p:spPr>
        <p:txBody>
          <a:bodyPr>
            <a:normAutofit/>
          </a:bodyPr>
          <a:lstStyle/>
          <a:p>
            <a:r>
              <a:rPr lang="en-US" dirty="0"/>
              <a:t>Stochastic Gradient DESCENT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04E2767-71A8-4824-9F80-EE87ED432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6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80"/>
    </mc:Choice>
    <mc:Fallback>
      <p:transition spd="slow" advTm="114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9928-6DFA-4731-AED4-A389F568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4413718" cy="639756"/>
          </a:xfrm>
        </p:spPr>
        <p:txBody>
          <a:bodyPr>
            <a:normAutofit/>
          </a:bodyPr>
          <a:lstStyle/>
          <a:p>
            <a:r>
              <a:rPr lang="en-US" dirty="0"/>
              <a:t>LEARNING RATE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4B807-3FD1-4978-BAEE-E73B4A3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610"/>
            <a:ext cx="2962107" cy="4475634"/>
          </a:xfrm>
        </p:spPr>
        <p:txBody>
          <a:bodyPr>
            <a:normAutofit fontScale="92500"/>
          </a:bodyPr>
          <a:lstStyle/>
          <a:p>
            <a:r>
              <a:rPr lang="en-US" dirty="0"/>
              <a:t>How </a:t>
            </a:r>
            <a:r>
              <a:rPr lang="en-US" b="1" dirty="0"/>
              <a:t>far</a:t>
            </a:r>
            <a:r>
              <a:rPr lang="en-US" dirty="0"/>
              <a:t> do we take a step in our </a:t>
            </a:r>
            <a:r>
              <a:rPr lang="en-US" b="1" dirty="0"/>
              <a:t>error </a:t>
            </a:r>
            <a:r>
              <a:rPr lang="en-US" dirty="0"/>
              <a:t>space when we choose to move? </a:t>
            </a:r>
          </a:p>
          <a:p>
            <a:r>
              <a:rPr lang="en-US" dirty="0"/>
              <a:t>Not moving far enough could confine us to a local minimum… bad.</a:t>
            </a:r>
          </a:p>
          <a:p>
            <a:r>
              <a:rPr lang="en-US" dirty="0"/>
              <a:t>Moving too far could have us searching around forever – never settling into any potential minimum.</a:t>
            </a:r>
          </a:p>
          <a:p>
            <a:r>
              <a:rPr lang="en-US" dirty="0"/>
              <a:t>Ideally, a time decayed learning rate is best. Search a wide space in the early epochs of training – narrow the search as epochs evolve.</a:t>
            </a:r>
          </a:p>
        </p:txBody>
      </p:sp>
      <p:pic>
        <p:nvPicPr>
          <p:cNvPr id="2050" name="Picture 2" descr="An Introduction to Gradient Descent – mc.ai">
            <a:extLst>
              <a:ext uri="{FF2B5EF4-FFF2-40B4-BE49-F238E27FC236}">
                <a16:creationId xmlns:a16="http://schemas.microsoft.com/office/drawing/2014/main" id="{37D28E20-B1A7-4371-8FC6-6D5F52FE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1117433"/>
            <a:ext cx="6623997" cy="41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C94F4F-2FBF-4EE2-BAFF-4ABADA056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3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38"/>
    </mc:Choice>
    <mc:Fallback>
      <p:transition spd="slow" advTm="95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FE0CA-5BB8-4BBC-A706-2AA6A9C99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11" y="718500"/>
            <a:ext cx="4530353" cy="319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39928-6DFA-4731-AED4-A389F568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4413718" cy="639756"/>
          </a:xfrm>
        </p:spPr>
        <p:txBody>
          <a:bodyPr>
            <a:normAutofit/>
          </a:bodyPr>
          <a:lstStyle/>
          <a:p>
            <a:r>
              <a:rPr lang="en-US" dirty="0"/>
              <a:t>BRAKING </a:t>
            </a:r>
            <a:r>
              <a:rPr lang="en-US" dirty="0" err="1"/>
              <a:t>CoNDITIONs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4B807-3FD1-4978-BAEE-E73B4A3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80210"/>
            <a:ext cx="2962107" cy="4475634"/>
          </a:xfrm>
        </p:spPr>
        <p:txBody>
          <a:bodyPr/>
          <a:lstStyle/>
          <a:p>
            <a:r>
              <a:rPr lang="en-US" dirty="0"/>
              <a:t>Iterative processes are expensive – and </a:t>
            </a:r>
            <a:r>
              <a:rPr lang="en-US" b="1" dirty="0"/>
              <a:t>hopefully </a:t>
            </a:r>
            <a:r>
              <a:rPr lang="en-US" dirty="0"/>
              <a:t>converge quickly. </a:t>
            </a:r>
          </a:p>
          <a:p>
            <a:r>
              <a:rPr lang="en-US" dirty="0"/>
              <a:t>But we can’t wait forever. </a:t>
            </a:r>
          </a:p>
          <a:p>
            <a:r>
              <a:rPr lang="en-US" dirty="0"/>
              <a:t>At some point, the iterative process of weight/bias tuning will reach point of diminishing returns.</a:t>
            </a:r>
          </a:p>
          <a:p>
            <a:r>
              <a:rPr lang="en-US" dirty="0"/>
              <a:t>At this point – training should end – </a:t>
            </a:r>
            <a:r>
              <a:rPr lang="en-US" b="1" dirty="0"/>
              <a:t>braking conditions</a:t>
            </a:r>
            <a:r>
              <a:rPr lang="en-US" dirty="0"/>
              <a:t> ensure that models are trained in an efficient way.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F5F97C-CEF1-4D94-83AC-D855B10E4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02" y="702156"/>
            <a:ext cx="3254709" cy="602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C3D403-24CD-4A4B-8CC6-63C771FEF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424"/>
    </mc:Choice>
    <mc:Fallback>
      <p:transition spd="slow" advTm="146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A7F79-8F2C-4167-9CFD-5E71C864A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202" y="1230870"/>
            <a:ext cx="7992324" cy="5053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39928-6DFA-4731-AED4-A389F568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4413718" cy="639756"/>
          </a:xfrm>
        </p:spPr>
        <p:txBody>
          <a:bodyPr>
            <a:normAutofit/>
          </a:bodyPr>
          <a:lstStyle/>
          <a:p>
            <a:r>
              <a:rPr lang="en-US" dirty="0"/>
              <a:t>WEIGHT WATCHING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4B807-3FD1-4978-BAEE-E73B4A3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91916"/>
            <a:ext cx="3613636" cy="50532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Ideally – weights should be consistent across training epochs – even when randomizations are applied.</a:t>
            </a:r>
          </a:p>
          <a:p>
            <a:r>
              <a:rPr lang="en-US" dirty="0"/>
              <a:t>On far more robust scale – this could be accomplished with a library like </a:t>
            </a:r>
            <a:r>
              <a:rPr lang="en-US" dirty="0" err="1">
                <a:hlinkClick r:id="rId6"/>
              </a:rPr>
              <a:t>WeightWatcher</a:t>
            </a:r>
            <a:r>
              <a:rPr lang="en-US" dirty="0"/>
              <a:t> – a library that monitors the statistical properties of neural nets while training. </a:t>
            </a:r>
          </a:p>
          <a:p>
            <a:r>
              <a:rPr lang="en-US" dirty="0" err="1">
                <a:hlinkClick r:id="rId7"/>
              </a:rPr>
              <a:t>q-tip</a:t>
            </a:r>
            <a:r>
              <a:rPr lang="en-US" dirty="0">
                <a:hlinkClick r:id="rId7"/>
              </a:rPr>
              <a:t>-perceptron</a:t>
            </a:r>
            <a:r>
              <a:rPr lang="en-US" dirty="0"/>
              <a:t> implements a basic framework for monitoring weights in a similar manner by examining the statistical properties of weights as a function of the random initialization.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1FAA4D-1A55-42FC-A487-1E3E9808C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9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63"/>
    </mc:Choice>
    <mc:Fallback>
      <p:transition spd="slow" advTm="99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9928-6DFA-4731-AED4-A389F568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4413718" cy="639756"/>
          </a:xfrm>
        </p:spPr>
        <p:txBody>
          <a:bodyPr>
            <a:normAutofit/>
          </a:bodyPr>
          <a:lstStyle/>
          <a:p>
            <a:r>
              <a:rPr lang="en-US" dirty="0"/>
              <a:t>BENCHMARKNG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4B807-3FD1-4978-BAEE-E73B4A3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23060"/>
            <a:ext cx="3419309" cy="4352290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b="1" dirty="0" err="1"/>
              <a:t>q-tip</a:t>
            </a:r>
            <a:r>
              <a:rPr lang="en-US" b="1" dirty="0"/>
              <a:t>-perceptron</a:t>
            </a:r>
            <a:r>
              <a:rPr lang="en-US" dirty="0"/>
              <a:t> perform against some of the most popular neural nets and traditional classifiers?</a:t>
            </a:r>
          </a:p>
          <a:p>
            <a:r>
              <a:rPr lang="en-US" dirty="0"/>
              <a:t>Running a simple classification on the </a:t>
            </a:r>
            <a:r>
              <a:rPr lang="en-US" b="1" dirty="0" err="1">
                <a:hlinkClick r:id="rId5"/>
              </a:rPr>
              <a:t>sklearn</a:t>
            </a:r>
            <a:r>
              <a:rPr lang="en-US" b="1" dirty="0">
                <a:hlinkClick r:id="rId5"/>
              </a:rPr>
              <a:t> breast cancer dataset</a:t>
            </a:r>
            <a:r>
              <a:rPr lang="en-US" dirty="0"/>
              <a:t>.</a:t>
            </a:r>
          </a:p>
          <a:p>
            <a:r>
              <a:rPr lang="en-US" b="1" dirty="0"/>
              <a:t>Sequential Model (</a:t>
            </a:r>
            <a:r>
              <a:rPr lang="en-US" b="1" dirty="0" err="1"/>
              <a:t>tensorflow</a:t>
            </a:r>
            <a:r>
              <a:rPr lang="en-US" b="1" dirty="0"/>
              <a:t>) </a:t>
            </a:r>
          </a:p>
          <a:p>
            <a:r>
              <a:rPr lang="en-US" b="1" dirty="0" err="1"/>
              <a:t>LogisticRegression</a:t>
            </a:r>
            <a:r>
              <a:rPr lang="en-US" b="1" dirty="0"/>
              <a:t> (</a:t>
            </a:r>
            <a:r>
              <a:rPr lang="en-US" b="1" dirty="0" err="1"/>
              <a:t>sklearn</a:t>
            </a:r>
            <a:r>
              <a:rPr lang="en-US" b="1" dirty="0"/>
              <a:t>)</a:t>
            </a:r>
          </a:p>
          <a:p>
            <a:r>
              <a:rPr lang="en-US" b="1" dirty="0" err="1"/>
              <a:t>RandomForest</a:t>
            </a:r>
            <a:r>
              <a:rPr lang="en-US" b="1" dirty="0"/>
              <a:t> (</a:t>
            </a:r>
            <a:r>
              <a:rPr lang="en-US" b="1" dirty="0" err="1"/>
              <a:t>sklearn</a:t>
            </a:r>
            <a:r>
              <a:rPr lang="en-US" b="1" dirty="0"/>
              <a:t>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FA13A-4E21-4A59-AFF0-1625FE5E2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1" y="882650"/>
            <a:ext cx="5555158" cy="3159961"/>
          </a:xfrm>
          <a:prstGeom prst="rect">
            <a:avLst/>
          </a:prstGeom>
        </p:spPr>
      </p:pic>
      <p:pic>
        <p:nvPicPr>
          <p:cNvPr id="6146" name="Picture 2" descr="scikit-learn - Wikipedia">
            <a:extLst>
              <a:ext uri="{FF2B5EF4-FFF2-40B4-BE49-F238E27FC236}">
                <a16:creationId xmlns:a16="http://schemas.microsoft.com/office/drawing/2014/main" id="{D7F61699-38B9-403A-B02A-3F1738318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755" y="459422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IMPLE TENSORFLOW TUTORIAL. What is Tensorflow? | by Lankinen | Medium">
            <a:extLst>
              <a:ext uri="{FF2B5EF4-FFF2-40B4-BE49-F238E27FC236}">
                <a16:creationId xmlns:a16="http://schemas.microsoft.com/office/drawing/2014/main" id="{443E5CE6-1C64-48BB-A702-DE6B8703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812" y="3765550"/>
            <a:ext cx="2066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7A80E0-BFC1-441E-9A49-1E486C223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8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73"/>
    </mc:Choice>
    <mc:Fallback>
      <p:transition spd="slow" advTm="42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9928-6DFA-4731-AED4-A389F568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4413718" cy="639756"/>
          </a:xfrm>
        </p:spPr>
        <p:txBody>
          <a:bodyPr>
            <a:normAutofit/>
          </a:bodyPr>
          <a:lstStyle/>
          <a:p>
            <a:r>
              <a:rPr lang="en-US" dirty="0"/>
              <a:t>CONCLUSION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4B807-3FD1-4978-BAEE-E73B4A3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89" y="1464649"/>
            <a:ext cx="2827421" cy="3928702"/>
          </a:xfrm>
        </p:spPr>
        <p:txBody>
          <a:bodyPr>
            <a:normAutofit/>
          </a:bodyPr>
          <a:lstStyle/>
          <a:p>
            <a:r>
              <a:rPr lang="en-US" dirty="0"/>
              <a:t>Not only was the Q-Tip Perceptron the most accurate of the 4 classifiers – it’s parameter selections where also very close to the ranks given by a Random Forest Classifier. </a:t>
            </a:r>
          </a:p>
          <a:p>
            <a:r>
              <a:rPr lang="en-US" dirty="0"/>
              <a:t>Sorry </a:t>
            </a:r>
            <a:r>
              <a:rPr lang="en-US" dirty="0" err="1"/>
              <a:t>Keras</a:t>
            </a:r>
            <a:r>
              <a:rPr lang="en-US" dirty="0"/>
              <a:t> – I clearly do not know how to tune you…. </a:t>
            </a:r>
            <a:r>
              <a:rPr lang="en-US" b="1" dirty="0"/>
              <a:t>Yet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113AB-D7FB-452E-92B5-9A1245D9D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926" y="578395"/>
            <a:ext cx="3118683" cy="6279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25447-D730-4EF9-BD6C-AED973B06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027" y="804025"/>
            <a:ext cx="3601282" cy="237584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626D587-4C68-448D-A259-85DAE7ECC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3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702"/>
    </mc:Choice>
    <mc:Fallback>
      <p:transition spd="slow" advTm="147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9928-6DFA-4731-AED4-A389F568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4413718" cy="639756"/>
          </a:xfrm>
        </p:spPr>
        <p:txBody>
          <a:bodyPr>
            <a:normAutofit/>
          </a:bodyPr>
          <a:lstStyle/>
          <a:p>
            <a:r>
              <a:rPr lang="en-US" dirty="0"/>
              <a:t>FURTHER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4B807-3FD1-4978-BAEE-E73B4A3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1757"/>
            <a:ext cx="11029615" cy="2286475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Drop out layers</a:t>
            </a:r>
            <a:r>
              <a:rPr lang="en-US" dirty="0"/>
              <a:t> – almost no opportunities for regularization exist in the current code.</a:t>
            </a:r>
            <a:endParaRPr lang="en-US" b="1" dirty="0"/>
          </a:p>
          <a:p>
            <a:r>
              <a:rPr lang="en-US" b="1" dirty="0"/>
              <a:t>Wavefunctions</a:t>
            </a:r>
            <a:r>
              <a:rPr lang="en-US" dirty="0"/>
              <a:t> - as activation functions (see addendum video on theoretical construction of neural nets with time evolved weights – coming soon to a </a:t>
            </a:r>
            <a:r>
              <a:rPr lang="en-US" dirty="0" err="1"/>
              <a:t>youtube</a:t>
            </a:r>
            <a:r>
              <a:rPr lang="en-US" dirty="0"/>
              <a:t> near you). We didn’t talk all that physics for my benefit.  </a:t>
            </a:r>
          </a:p>
          <a:p>
            <a:r>
              <a:rPr lang="en-US" b="1" dirty="0"/>
              <a:t>Hidden layers </a:t>
            </a:r>
            <a:r>
              <a:rPr lang="en-US" dirty="0"/>
              <a:t>– current implementation is very simple – input layer </a:t>
            </a:r>
            <a:r>
              <a:rPr lang="en-US" dirty="0">
                <a:sym typeface="Wingdings" panose="05000000000000000000" pitchFamily="2" charset="2"/>
              </a:rPr>
              <a:t> perceptron  </a:t>
            </a:r>
            <a:r>
              <a:rPr lang="en-US" dirty="0" err="1">
                <a:sym typeface="Wingdings" panose="05000000000000000000" pitchFamily="2" charset="2"/>
              </a:rPr>
              <a:t>softmax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More supporting material for this project can be found on </a:t>
            </a:r>
            <a:r>
              <a:rPr lang="en-US" dirty="0" err="1">
                <a:sym typeface="Wingdings" panose="05000000000000000000" pitchFamily="2" charset="2"/>
              </a:rPr>
              <a:t>github</a:t>
            </a:r>
            <a:r>
              <a:rPr lang="en-US" dirty="0">
                <a:sym typeface="Wingdings" panose="05000000000000000000" pitchFamily="2" charset="2"/>
              </a:rPr>
              <a:t> at: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r>
              <a:rPr lang="en-US" dirty="0">
                <a:hlinkClick r:id="rId5"/>
              </a:rPr>
              <a:t>https://github.com/fastest-parrot/q_perceptron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C25A4-DD82-4383-8952-1F1AF5A5A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122" y="3429000"/>
            <a:ext cx="3152775" cy="27717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DC0738-CF26-4D28-852A-4C80A3965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3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16"/>
    </mc:Choice>
    <mc:Fallback>
      <p:transition spd="slow" advTm="111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monitor, plane&#10;&#10;Description automatically generated">
            <a:extLst>
              <a:ext uri="{FF2B5EF4-FFF2-40B4-BE49-F238E27FC236}">
                <a16:creationId xmlns:a16="http://schemas.microsoft.com/office/drawing/2014/main" id="{B93A47AC-F012-4DD8-975D-D1727D99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80000"/>
          </a:blip>
          <a:srcRect r="124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08" y="-947467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Qutip</a:t>
            </a:r>
            <a:r>
              <a:rPr lang="en-US" sz="3200" dirty="0">
                <a:solidFill>
                  <a:schemeClr val="bg1"/>
                </a:solidFill>
              </a:rPr>
              <a:t>: Quantum toolbox in python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581A45-B8A0-4139-9AE5-B761DD7F10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8270540" y="183939"/>
            <a:ext cx="3762900" cy="2286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AFC3C8-8FCA-45AD-BA60-66AE0D7FC956}"/>
              </a:ext>
            </a:extLst>
          </p:cNvPr>
          <p:cNvSpPr txBox="1"/>
          <p:nvPr/>
        </p:nvSpPr>
        <p:spPr>
          <a:xfrm>
            <a:off x="293603" y="4392588"/>
            <a:ext cx="59646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Lato"/>
              </a:rPr>
              <a:t>From the classroom to the corporate office,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Lato"/>
              </a:rPr>
              <a:t>QuTiP</a:t>
            </a:r>
            <a:r>
              <a:rPr lang="en-US" b="0" i="0" dirty="0">
                <a:solidFill>
                  <a:schemeClr val="bg1"/>
                </a:solidFill>
                <a:effectLst/>
                <a:latin typeface="Lato"/>
              </a:rPr>
              <a:t> is used around the world to advance research in quantum optics.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QuTiP</a:t>
            </a:r>
            <a:r>
              <a:rPr lang="en-US" b="0" i="0" dirty="0">
                <a:solidFill>
                  <a:schemeClr val="bg1"/>
                </a:solidFill>
                <a:effectLst/>
                <a:latin typeface="Lato"/>
              </a:rPr>
              <a:t> is in use at nearly every single research university around the globe, government-funded research labs, and is relied upon by every major corporation focused on developing a quantum computer.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259BEA-7025-4040-B8A7-B36BB18E4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15"/>
    </mc:Choice>
    <mc:Fallback>
      <p:transition spd="slow" advTm="57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882E-5438-44B5-9CE8-470E9CAC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Qutip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3D0E0-32F5-432D-B056-98E28FEE4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58670"/>
            <a:ext cx="11029615" cy="3403600"/>
          </a:xfrm>
        </p:spPr>
        <p:txBody>
          <a:bodyPr/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“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QuTiP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is open-source software for simulating the dynamics of closed and open quantum systems. The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QuTiP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library uses the excellent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Numpy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Scipy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, and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Cython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packages as numerical backend, and graphical output is provided by Matplotlib.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QuTiP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aims to provide user-friendly and efficient numerical simulations of a wide variety of quantum mechanical problems, including those with Hamiltonians and/or collapse operators with arbitrary time-dependence, commonly found in a wide range of physics applications.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QuTiP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is freely available for use and/or modification, and it can be used on all Unix-based platforms and on Windows. Being free of any licensing fees,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QuTiP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is ideal for exploring quantum mechanics in research as well as in the classroom.” (</a:t>
            </a:r>
            <a:r>
              <a:rPr lang="en-US" dirty="0">
                <a:hlinkClick r:id="rId5"/>
              </a:rPr>
              <a:t>https://github.com/qutip/qutip/blob/master/README.md</a:t>
            </a:r>
            <a:r>
              <a:rPr lang="en-US" dirty="0"/>
              <a:t>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F91EE8-6EF9-40E2-82FE-439CE51D4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9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26"/>
    </mc:Choice>
    <mc:Fallback>
      <p:transition spd="slow" advTm="56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6458-7989-427E-8C1D-FFE4A894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WhY</a:t>
            </a:r>
            <a:r>
              <a:rPr lang="en-US" dirty="0"/>
              <a:t> do </a:t>
            </a:r>
            <a:r>
              <a:rPr lang="en-US" strike="sngStrike" dirty="0"/>
              <a:t>SMART PEOPLE</a:t>
            </a:r>
            <a:r>
              <a:rPr lang="en-US" dirty="0"/>
              <a:t> physicists like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594C-1FEF-421F-A2E3-420875B78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Words – </a:t>
            </a:r>
            <a:r>
              <a:rPr lang="en-US" b="1" dirty="0"/>
              <a:t>Bra-</a:t>
            </a:r>
            <a:r>
              <a:rPr lang="en-US" b="1" dirty="0" err="1"/>
              <a:t>Ket</a:t>
            </a:r>
            <a:r>
              <a:rPr lang="en-US" dirty="0"/>
              <a:t> </a:t>
            </a:r>
            <a:r>
              <a:rPr lang="en-US" b="1" dirty="0"/>
              <a:t>Notation</a:t>
            </a:r>
            <a:r>
              <a:rPr lang="en-US" dirty="0"/>
              <a:t> (perhaps there’s more to it than that, but this is a good place to start).</a:t>
            </a:r>
          </a:p>
          <a:p>
            <a:r>
              <a:rPr lang="en-US" b="1" dirty="0" err="1"/>
              <a:t>LaTex</a:t>
            </a:r>
            <a:r>
              <a:rPr lang="en-US" dirty="0"/>
              <a:t> – not the freaky kind (which is fun) , the text kind – which is beautiful in its own right. </a:t>
            </a:r>
          </a:p>
          <a:p>
            <a:r>
              <a:rPr lang="en-US" b="1" dirty="0"/>
              <a:t>Plotting</a:t>
            </a:r>
            <a:r>
              <a:rPr lang="en-US" dirty="0"/>
              <a:t> – Who wants to make all those nasty 3-d plots that optics is famous for? Let an API do that for you. Stand on the shoulders of giants (especially when it comes to </a:t>
            </a:r>
            <a:r>
              <a:rPr lang="en-US" b="1" dirty="0"/>
              <a:t>matplotlib </a:t>
            </a:r>
            <a:r>
              <a:rPr lang="en-US" dirty="0"/>
              <a:t>which serves as the main plotting engine).</a:t>
            </a:r>
          </a:p>
          <a:p>
            <a:r>
              <a:rPr lang="en-US" b="1" dirty="0"/>
              <a:t>Tensors*</a:t>
            </a:r>
            <a:r>
              <a:rPr lang="en-US" dirty="0"/>
              <a:t> – Get crazy and rebuild </a:t>
            </a:r>
            <a:r>
              <a:rPr lang="en-US" b="1" dirty="0" err="1"/>
              <a:t>tensorflow</a:t>
            </a:r>
            <a:r>
              <a:rPr lang="en-US" b="1" dirty="0"/>
              <a:t> </a:t>
            </a:r>
            <a:r>
              <a:rPr lang="en-US" i="1" dirty="0"/>
              <a:t>from scratch? </a:t>
            </a:r>
            <a:r>
              <a:rPr lang="en-US" dirty="0"/>
              <a:t>We’ll do just that in this analysis (well, perhaps a reasonable facsimile given the time constraint, but neural nets are all </a:t>
            </a:r>
            <a:r>
              <a:rPr lang="en-US" b="1" dirty="0"/>
              <a:t>black box</a:t>
            </a:r>
            <a:r>
              <a:rPr lang="en-US" dirty="0"/>
              <a:t> </a:t>
            </a:r>
            <a:r>
              <a:rPr lang="en-US" i="1" dirty="0"/>
              <a:t>anyway</a:t>
            </a:r>
            <a:r>
              <a:rPr lang="en-US" dirty="0"/>
              <a:t> – as long is works – </a:t>
            </a:r>
            <a:r>
              <a:rPr lang="en-US" dirty="0" err="1"/>
              <a:t>amirite</a:t>
            </a:r>
            <a:r>
              <a:rPr lang="en-US" dirty="0"/>
              <a:t>????). Google, watch your back.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* </a:t>
            </a:r>
            <a:r>
              <a:rPr lang="en-US" dirty="0"/>
              <a:t>No real tensors will be used in this process, that would be crazy – BUT – we could if we wanted to….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34EEC3D-9270-4A5A-9BFC-90CE0C57D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5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468"/>
    </mc:Choice>
    <mc:Fallback>
      <p:transition spd="slow" advTm="178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95911-69AF-44EA-A4DE-4F26898F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BRA-KET Notation: Why aren’t you using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C9E79-4242-4F89-90A5-77556B0B9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Introduced by physics legend Paul Dirac, bra-</a:t>
            </a:r>
            <a:r>
              <a:rPr lang="en-US" sz="1400" dirty="0" err="1">
                <a:solidFill>
                  <a:srgbClr val="FFFFFF"/>
                </a:solidFill>
              </a:rPr>
              <a:t>ket</a:t>
            </a:r>
            <a:r>
              <a:rPr lang="en-US" sz="1400" dirty="0">
                <a:solidFill>
                  <a:srgbClr val="FFFFFF"/>
                </a:solidFill>
              </a:rPr>
              <a:t> notation is method for expressing </a:t>
            </a:r>
            <a:r>
              <a:rPr lang="en-US" sz="1400" b="1" dirty="0">
                <a:solidFill>
                  <a:srgbClr val="FFFFFF"/>
                </a:solidFill>
              </a:rPr>
              <a:t>linear algebra</a:t>
            </a:r>
            <a:r>
              <a:rPr lang="en-US" sz="1400" dirty="0">
                <a:solidFill>
                  <a:srgbClr val="FFFFFF"/>
                </a:solidFill>
              </a:rPr>
              <a:t> concepts concisely – independent of the number of basis vectors chosen to represent the underlying system. </a:t>
            </a:r>
            <a:endParaRPr lang="en-US" sz="1400" b="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Of interest, is the ease with which </a:t>
            </a:r>
            <a:r>
              <a:rPr lang="en-US" sz="1400" b="1" dirty="0">
                <a:solidFill>
                  <a:srgbClr val="FFFFFF"/>
                </a:solidFill>
              </a:rPr>
              <a:t>bra-</a:t>
            </a:r>
            <a:r>
              <a:rPr lang="en-US" sz="1400" b="1" dirty="0" err="1">
                <a:solidFill>
                  <a:srgbClr val="FFFFFF"/>
                </a:solidFill>
              </a:rPr>
              <a:t>ket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notation makes the mathematical concept of the </a:t>
            </a:r>
            <a:r>
              <a:rPr lang="en-US" sz="1400" b="1" dirty="0">
                <a:solidFill>
                  <a:srgbClr val="FFFFFF"/>
                </a:solidFill>
              </a:rPr>
              <a:t>inner</a:t>
            </a:r>
            <a:r>
              <a:rPr lang="en-US" sz="1400" dirty="0">
                <a:solidFill>
                  <a:srgbClr val="FFFFFF"/>
                </a:solidFill>
              </a:rPr>
              <a:t>/</a:t>
            </a:r>
            <a:r>
              <a:rPr lang="en-US" sz="1400" b="1" dirty="0">
                <a:solidFill>
                  <a:srgbClr val="FFFFFF"/>
                </a:solidFill>
              </a:rPr>
              <a:t>dot</a:t>
            </a:r>
            <a:r>
              <a:rPr lang="en-US" sz="1400" dirty="0">
                <a:solidFill>
                  <a:srgbClr val="FFFFFF"/>
                </a:solidFill>
              </a:rPr>
              <a:t> product between two vectors simple to represent.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In the </a:t>
            </a:r>
            <a:r>
              <a:rPr lang="en-US" sz="1400" dirty="0" err="1">
                <a:solidFill>
                  <a:srgbClr val="FFFFFF"/>
                </a:solidFill>
              </a:rPr>
              <a:t>QuTiP</a:t>
            </a:r>
            <a:r>
              <a:rPr lang="en-US" sz="1400" dirty="0">
                <a:solidFill>
                  <a:srgbClr val="FFFFFF"/>
                </a:solidFill>
              </a:rPr>
              <a:t> nomenclature, all objects inherit from the base </a:t>
            </a:r>
            <a:r>
              <a:rPr lang="en-US" sz="1400" dirty="0" err="1">
                <a:solidFill>
                  <a:srgbClr val="FFFFFF"/>
                </a:solidFill>
              </a:rPr>
              <a:t>QuantumObject</a:t>
            </a:r>
            <a:r>
              <a:rPr lang="en-US" sz="1400" dirty="0">
                <a:solidFill>
                  <a:srgbClr val="FFFFFF"/>
                </a:solidFill>
              </a:rPr>
              <a:t> (</a:t>
            </a:r>
            <a:r>
              <a:rPr lang="en-US" sz="1400" b="1" dirty="0" err="1">
                <a:solidFill>
                  <a:srgbClr val="FFFFFF"/>
                </a:solidFill>
              </a:rPr>
              <a:t>Qobj</a:t>
            </a:r>
            <a:r>
              <a:rPr lang="en-US" sz="1400" dirty="0">
                <a:solidFill>
                  <a:srgbClr val="FFFFFF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This object is a “bra” or, more concisely, a </a:t>
            </a:r>
            <a:r>
              <a:rPr lang="en-US" sz="1400" b="1" dirty="0">
                <a:solidFill>
                  <a:srgbClr val="FFFFFF"/>
                </a:solidFill>
              </a:rPr>
              <a:t>row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97BC9-9A92-4B30-B5BA-11A27B04E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231" y="1353764"/>
            <a:ext cx="6831503" cy="413305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EF9A6C-322D-4B95-98C2-4141607B7D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5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9265"/>
    </mc:Choice>
    <mc:Fallback>
      <p:transition spd="slow" advTm="189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95911-69AF-44EA-A4DE-4F26898F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FFFFFF"/>
                </a:solidFill>
              </a:rPr>
              <a:t>Kets</a:t>
            </a:r>
            <a:r>
              <a:rPr lang="en-US" dirty="0">
                <a:solidFill>
                  <a:srgbClr val="FFFFFF"/>
                </a:solidFill>
              </a:rPr>
              <a:t> and the inner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C9E79-4242-4F89-90A5-77556B0B9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This object is a “</a:t>
            </a:r>
            <a:r>
              <a:rPr lang="en-US" sz="1400" dirty="0" err="1">
                <a:solidFill>
                  <a:srgbClr val="FFFFFF"/>
                </a:solidFill>
              </a:rPr>
              <a:t>ket</a:t>
            </a:r>
            <a:r>
              <a:rPr lang="en-US" sz="1400" dirty="0">
                <a:solidFill>
                  <a:srgbClr val="FFFFFF"/>
                </a:solidFill>
              </a:rPr>
              <a:t>” or, more concisely, a </a:t>
            </a:r>
            <a:r>
              <a:rPr lang="en-US" sz="1400" b="1" dirty="0">
                <a:solidFill>
                  <a:srgbClr val="FFFFFF"/>
                </a:solidFill>
              </a:rPr>
              <a:t>column vector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Note the extra brackets around our initialization variable, </a:t>
            </a:r>
            <a:r>
              <a:rPr lang="en-US" sz="1400" b="1" dirty="0">
                <a:solidFill>
                  <a:srgbClr val="FFFFFF"/>
                </a:solidFill>
              </a:rPr>
              <a:t>y</a:t>
            </a:r>
            <a:r>
              <a:rPr lang="en-US" sz="1400" dirty="0">
                <a:solidFill>
                  <a:srgbClr val="FFFFFF"/>
                </a:solidFill>
              </a:rPr>
              <a:t>. This instructs the </a:t>
            </a:r>
            <a:r>
              <a:rPr lang="en-US" sz="1400" dirty="0" err="1">
                <a:solidFill>
                  <a:srgbClr val="FFFFFF"/>
                </a:solidFill>
              </a:rPr>
              <a:t>QuTip</a:t>
            </a:r>
            <a:r>
              <a:rPr lang="en-US" sz="1400" dirty="0">
                <a:solidFill>
                  <a:srgbClr val="FFFFFF"/>
                </a:solidFill>
              </a:rPr>
              <a:t> API to create a column vector rather than a row vector.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A vector space is considered an </a:t>
            </a:r>
            <a:r>
              <a:rPr lang="en-US" sz="1400" b="1" dirty="0">
                <a:solidFill>
                  <a:srgbClr val="FFFFFF"/>
                </a:solidFill>
              </a:rPr>
              <a:t>inner product space</a:t>
            </a:r>
            <a:r>
              <a:rPr lang="en-US" sz="1400" dirty="0">
                <a:solidFill>
                  <a:srgbClr val="FFFFFF"/>
                </a:solidFill>
              </a:rPr>
              <a:t> if there exists a function that defines both the </a:t>
            </a:r>
            <a:r>
              <a:rPr lang="en-US" sz="1400" b="1" dirty="0">
                <a:solidFill>
                  <a:srgbClr val="FFFFFF"/>
                </a:solidFill>
              </a:rPr>
              <a:t>distance</a:t>
            </a:r>
            <a:r>
              <a:rPr lang="en-US" sz="1400" dirty="0">
                <a:solidFill>
                  <a:srgbClr val="FFFFFF"/>
                </a:solidFill>
              </a:rPr>
              <a:t> and </a:t>
            </a:r>
            <a:r>
              <a:rPr lang="en-US" sz="1400" b="1" dirty="0">
                <a:solidFill>
                  <a:srgbClr val="FFFFFF"/>
                </a:solidFill>
              </a:rPr>
              <a:t>orientation</a:t>
            </a:r>
            <a:r>
              <a:rPr lang="en-US" sz="1400" dirty="0">
                <a:solidFill>
                  <a:srgbClr val="FFFFFF"/>
                </a:solidFill>
              </a:rPr>
              <a:t> between two different vectors in the space.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In 2-d space, the inner product can be represented in terms of the lengths of vectors x and y and the cosine of the angle between them.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FFFFFF"/>
                </a:solidFill>
              </a:rPr>
              <a:t>THIS IS THE IDEA BEHIND COSINE SIMILARITY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917CB-590E-404E-819B-01D1811BC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732" y="752647"/>
            <a:ext cx="4471043" cy="1798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E6997-F4B4-4ABF-9FE0-21B7D8F11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603" y="1900977"/>
            <a:ext cx="3954839" cy="327631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A689DBC-B06C-45BC-AB5B-C78A385B9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137" y="1352337"/>
            <a:ext cx="2857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643B8B-D092-434C-AFC5-846FC0EDD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830" y="5230726"/>
            <a:ext cx="7136216" cy="11516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AF0846-670F-42DF-9A00-3ADBABC591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09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0140"/>
    </mc:Choice>
    <mc:Fallback>
      <p:transition spd="slow" advTm="180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2EFB-8757-457D-8345-F1DA3B10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42950"/>
            <a:ext cx="11029616" cy="685800"/>
          </a:xfrm>
        </p:spPr>
        <p:txBody>
          <a:bodyPr/>
          <a:lstStyle/>
          <a:p>
            <a:r>
              <a:rPr lang="en-US" dirty="0"/>
              <a:t>Operators: linear algebra’s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BC84-3DDF-41AB-A2D0-42093F2AD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55064"/>
            <a:ext cx="11029615" cy="1225296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Operators are (</a:t>
            </a:r>
            <a:r>
              <a:rPr lang="en-US" dirty="0" err="1"/>
              <a:t>nxm</a:t>
            </a:r>
            <a:r>
              <a:rPr lang="en-US" dirty="0"/>
              <a:t>) matrices that can operate on vectors (or other operators) – provided their dimensions match.</a:t>
            </a:r>
          </a:p>
          <a:p>
            <a:r>
              <a:rPr lang="en-US" dirty="0"/>
              <a:t>The example below creates a random operator – a 4 x 4 matrix consisting of all random values.</a:t>
            </a:r>
          </a:p>
          <a:p>
            <a:r>
              <a:rPr lang="en-US" dirty="0"/>
              <a:t>Note that </a:t>
            </a:r>
            <a:r>
              <a:rPr lang="en-US" dirty="0" err="1"/>
              <a:t>QuTiP</a:t>
            </a:r>
            <a:r>
              <a:rPr lang="en-US" dirty="0"/>
              <a:t> has called this an </a:t>
            </a:r>
            <a:r>
              <a:rPr lang="en-US" b="1" dirty="0"/>
              <a:t>operator – </a:t>
            </a:r>
            <a:r>
              <a:rPr lang="en-US" dirty="0"/>
              <a:t>not a bra or a </a:t>
            </a:r>
            <a:r>
              <a:rPr lang="en-US" dirty="0" err="1"/>
              <a:t>ket</a:t>
            </a:r>
            <a:r>
              <a:rPr lang="en-US" dirty="0"/>
              <a:t>. In this notation – the operator </a:t>
            </a:r>
            <a:r>
              <a:rPr lang="en-US" b="1" dirty="0"/>
              <a:t>r </a:t>
            </a:r>
            <a:r>
              <a:rPr lang="en-US" dirty="0"/>
              <a:t>acts first on the </a:t>
            </a:r>
            <a:r>
              <a:rPr lang="en-US" dirty="0" err="1"/>
              <a:t>ket</a:t>
            </a:r>
            <a:r>
              <a:rPr lang="en-US" dirty="0"/>
              <a:t> vector, </a:t>
            </a:r>
            <a:r>
              <a:rPr lang="en-US" b="1" dirty="0"/>
              <a:t>y</a:t>
            </a:r>
            <a:r>
              <a:rPr lang="en-US" dirty="0"/>
              <a:t> – the result of this operation is then combined with the bra vector, </a:t>
            </a:r>
            <a:r>
              <a:rPr lang="en-US" b="1" dirty="0"/>
              <a:t>x</a:t>
            </a:r>
            <a:r>
              <a:rPr lang="en-US" dirty="0"/>
              <a:t>, via the dot product.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330AF-7308-4EC3-BD97-B1508B363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09" y="2880360"/>
            <a:ext cx="8405059" cy="375132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5BFB90A-53FF-4BB4-9C50-3400419DA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832"/>
    </mc:Choice>
    <mc:Fallback>
      <p:transition spd="slow" advTm="213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417E-1F17-4206-9EEF-5088950B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2883"/>
          </a:xfrm>
        </p:spPr>
        <p:txBody>
          <a:bodyPr/>
          <a:lstStyle/>
          <a:p>
            <a:r>
              <a:rPr lang="en-US" dirty="0"/>
              <a:t>HILBERT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EB633-F24A-44D1-A61B-2F0ABB91F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67543"/>
            <a:ext cx="11029615" cy="4407807"/>
          </a:xfrm>
        </p:spPr>
        <p:txBody>
          <a:bodyPr anchor="t"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“The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mathematical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concept of a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Hilbert space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named after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David Hilbert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generalizes the notion of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Euclidean space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extends the methods of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vector algebra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calculus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from the two-dimensional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Euclidean plane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three-dimensional space to spaces with any finite or infinite number of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dimensions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A Hilbert space is an abstract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vector space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possessing the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structure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an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inner product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allows length and angle to be measured. Furthermore, Hilbert spaces are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complete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there are enough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limits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space to allow the techniques of calculus to be used.” (</a:t>
            </a:r>
            <a:r>
              <a:rPr lang="en-US" dirty="0">
                <a:hlinkClick r:id="rId5"/>
              </a:rPr>
              <a:t>https://en.wikipedia.org/wiki/Hilbert_space</a:t>
            </a:r>
            <a:r>
              <a:rPr lang="en-US" dirty="0"/>
              <a:t>)</a:t>
            </a:r>
          </a:p>
          <a:p>
            <a:r>
              <a:rPr lang="en-US" dirty="0"/>
              <a:t>Creating a Hilbert space of arbitrary dimensions is trivial in </a:t>
            </a:r>
            <a:r>
              <a:rPr lang="en-US" dirty="0" err="1"/>
              <a:t>QuTiP</a:t>
            </a:r>
            <a:r>
              <a:rPr lang="en-US" dirty="0"/>
              <a:t> - in this case an 8-dimension space where the ground state energy is in the first state (n=1)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B8B48-6627-43DB-8266-84DE0A3B2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58" y="4162528"/>
            <a:ext cx="8404469" cy="26954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F0B8CC2-1DA9-4CE7-AF80-4D44052985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3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124"/>
    </mc:Choice>
    <mc:Fallback>
      <p:transition spd="slow" advTm="130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9928-6DFA-4731-AED4-A389F568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39756"/>
          </a:xfrm>
        </p:spPr>
        <p:txBody>
          <a:bodyPr/>
          <a:lstStyle/>
          <a:p>
            <a:r>
              <a:rPr lang="en-US" dirty="0"/>
              <a:t>Matrix Mathematics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3BD459-602E-4D31-AC09-581030AB4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51268" y="1428305"/>
            <a:ext cx="8015592" cy="51748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54CFB28-6439-4754-9358-0F9144E4B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65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85"/>
    </mc:Choice>
    <mc:Fallback>
      <p:transition spd="slow" advTm="50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infopath/2007/PartnerControls"/>
    <ds:schemaRef ds:uri="16c05727-aa75-4e4a-9b5f-8a80a116589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2769</TotalTime>
  <Words>1535</Words>
  <Application>Microsoft Office PowerPoint</Application>
  <PresentationFormat>Widescreen</PresentationFormat>
  <Paragraphs>101</Paragraphs>
  <Slides>16</Slides>
  <Notes>14</Notes>
  <HiddenSlides>0</HiddenSlides>
  <MMClips>16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-apple-system</vt:lpstr>
      <vt:lpstr>Arial</vt:lpstr>
      <vt:lpstr>Calibri</vt:lpstr>
      <vt:lpstr>Franklin Gothic Book</vt:lpstr>
      <vt:lpstr>Franklin Gothic Demi</vt:lpstr>
      <vt:lpstr>Lato</vt:lpstr>
      <vt:lpstr>Segoe UI</vt:lpstr>
      <vt:lpstr>Wingdings 2</vt:lpstr>
      <vt:lpstr>DividendVTI</vt:lpstr>
      <vt:lpstr>A NEURAL NEWORK FROM SCRATCH USING QuTIP  </vt:lpstr>
      <vt:lpstr>Qutip: Quantum toolbox in python</vt:lpstr>
      <vt:lpstr>What is Qutip?</vt:lpstr>
      <vt:lpstr>WhY do SMART PEOPLE physicists like it?</vt:lpstr>
      <vt:lpstr>BRA-KET Notation: Why aren’t you using this?</vt:lpstr>
      <vt:lpstr>Kets and the inner product</vt:lpstr>
      <vt:lpstr>Operators: linear algebra’s function</vt:lpstr>
      <vt:lpstr>HILBERT SPACES</vt:lpstr>
      <vt:lpstr>Matrix Mathematics</vt:lpstr>
      <vt:lpstr>Stochastic Gradient DESCENT</vt:lpstr>
      <vt:lpstr>LEARNING RATE</vt:lpstr>
      <vt:lpstr>BRAKING CoNDITIONs</vt:lpstr>
      <vt:lpstr>WEIGHT WATCHING</vt:lpstr>
      <vt:lpstr>BENCHMARKNG</vt:lpstr>
      <vt:lpstr>CONCLUSION </vt:lpstr>
      <vt:lpstr>FURTHER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 NEWORK FROM SCRATCH USING Q-TIP  </dc:title>
  <dc:creator>Sean Kennedy</dc:creator>
  <cp:lastModifiedBy>Sean Kennedy</cp:lastModifiedBy>
  <cp:revision>28</cp:revision>
  <dcterms:created xsi:type="dcterms:W3CDTF">2020-08-05T21:56:37Z</dcterms:created>
  <dcterms:modified xsi:type="dcterms:W3CDTF">2020-08-12T04:24:44Z</dcterms:modified>
</cp:coreProperties>
</file>